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9" r:id="rId15"/>
    <p:sldId id="275" r:id="rId16"/>
    <p:sldId id="271" r:id="rId17"/>
    <p:sldId id="272" r:id="rId18"/>
    <p:sldId id="273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938" autoAdjust="0"/>
  </p:normalViewPr>
  <p:slideViewPr>
    <p:cSldViewPr snapToGrid="0">
      <p:cViewPr varScale="1">
        <p:scale>
          <a:sx n="76" d="100"/>
          <a:sy n="76" d="100"/>
        </p:scale>
        <p:origin x="177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74C9-97B2-40A2-A045-D98EF1CCDAB4}" type="datetimeFigureOut">
              <a:rPr lang="it-IT" smtClean="0"/>
              <a:t>23/09/2015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2E487-D896-4E0E-8AAE-B7DEF5C7D4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80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23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23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67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925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523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78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97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02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371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8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202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56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9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2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5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97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85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B508-B881-48D4-821F-B26A9B79B3A3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7D00-0C8E-496B-868A-D9493DABF12A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48DD-6D73-4E6A-8EC2-7153CF7C39F2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1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8A9F-C710-45FD-AB35-78C2F839272B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0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4FB8-12C8-4D66-8BC8-12E032A671B0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7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ECBC-51E7-4B1D-AAB5-8994720AB72C}" type="datetime1">
              <a:rPr lang="it-IT" smtClean="0"/>
              <a:t>23/09/2015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F166-8581-411D-A5E4-5D293DDC1382}" type="datetime1">
              <a:rPr lang="it-IT" smtClean="0"/>
              <a:t>23/09/2015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0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6AF0-FDBB-4A9A-A1FA-DAE9933BF9AF}" type="datetime1">
              <a:rPr lang="it-IT" smtClean="0"/>
              <a:t>23/09/2015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9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B7E5-4546-4F7B-BEE8-CB19004121FB}" type="datetime1">
              <a:rPr lang="it-IT" smtClean="0"/>
              <a:t>23/09/2015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5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2FB4-091F-4DFA-BF35-ED3D039280B7}" type="datetime1">
              <a:rPr lang="it-IT" smtClean="0"/>
              <a:t>23/09/2015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2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9F36-295A-42C0-BFD2-99935AC5EFFF}" type="datetime1">
              <a:rPr lang="it-IT" smtClean="0"/>
              <a:t>23/09/2015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48DD-6D73-4E6A-8EC2-7153CF7C39F2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4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3d4amb.unibg.it/3dcar/cardboard%20site/" TargetMode="External"/><Relationship Id="rId10" Type="http://schemas.openxmlformats.org/officeDocument/2006/relationships/hyperlink" Target="https://plus.google.com/u/1/110383688193490676162/posts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www.facebook.com/3D4Am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3d4amb.unibg.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6044657"/>
            <a:ext cx="416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Relatore:  Prof. Angelo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Correlatore:  Dott.ssa Silvia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304643" y="4537584"/>
            <a:ext cx="3623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u="sng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29573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gioco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Obiettivo</a:t>
            </a:r>
            <a:r>
              <a:rPr lang="it-IT" sz="2000" dirty="0" smtClean="0">
                <a:latin typeface="Cambria" panose="02040503050406030204" pitchFamily="18" charset="0"/>
              </a:rPr>
              <a:t>: ottenere </a:t>
            </a:r>
            <a:r>
              <a:rPr lang="it-IT" sz="2000" dirty="0">
                <a:latin typeface="Cambria" panose="02040503050406030204" pitchFamily="18" charset="0"/>
              </a:rPr>
              <a:t>il maggior punteggio </a:t>
            </a:r>
            <a:r>
              <a:rPr lang="it-IT" sz="2000" dirty="0" smtClean="0">
                <a:latin typeface="Cambria" panose="02040503050406030204" pitchFamily="18" charset="0"/>
              </a:rPr>
              <a:t>possibile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L’utente manovra un veicolo attraverso tre corsie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Ogni volta che si evita un ostacolo il punteggio aumenta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Per ogni partita si hanno a disposizione 3 vite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Ad ogni livello superato la difficoltà aumenta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4" y="143510"/>
            <a:ext cx="1065701" cy="103577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24" y="3958788"/>
            <a:ext cx="4803176" cy="23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Guida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98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2937302" y="2342606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su 14"/>
          <p:cNvSpPr/>
          <p:nvPr/>
        </p:nvSpPr>
        <p:spPr>
          <a:xfrm>
            <a:off x="4450079" y="3093273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2937302" y="3048713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su 19"/>
          <p:cNvSpPr/>
          <p:nvPr/>
        </p:nvSpPr>
        <p:spPr>
          <a:xfrm>
            <a:off x="3486380" y="3801110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70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99210"/>
            <a:ext cx="3334273" cy="525802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88288"/>
            <a:ext cx="3343042" cy="5283795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2794027" y="3467844"/>
            <a:ext cx="1765300" cy="63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88288"/>
            <a:ext cx="3334273" cy="52689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74535"/>
            <a:ext cx="3353146" cy="527366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69703"/>
            <a:ext cx="3353146" cy="52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ARCHITETTURA DI SISTEMA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" y="1765300"/>
            <a:ext cx="8349611" cy="3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</a:t>
            </a:r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G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amethread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Componente </a:t>
            </a:r>
            <a:r>
              <a:rPr lang="it-IT" sz="2000" b="1" dirty="0" smtClean="0">
                <a:latin typeface="Cambria" panose="02040503050406030204" pitchFamily="18" charset="0"/>
              </a:rPr>
              <a:t>principale</a:t>
            </a:r>
            <a:r>
              <a:rPr lang="it-IT" sz="2000" dirty="0" smtClean="0">
                <a:latin typeface="Cambria" panose="02040503050406030204" pitchFamily="18" charset="0"/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 smtClean="0">
                <a:latin typeface="Cambria" panose="02040503050406030204" pitchFamily="18" charset="0"/>
              </a:rPr>
              <a:t>runOnUIThread()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  <a:r>
              <a:rPr lang="it-IT" sz="2000" i="1" dirty="0" smtClean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periodicamente (con un intervallo che varia a seconda del livello di gioco) vengono richiamate le animazioni dei nemici e del paesaggio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Gestione delle animazioni tramite la classe </a:t>
            </a:r>
            <a:r>
              <a:rPr lang="it-IT" sz="2000" dirty="0" err="1" smtClean="0">
                <a:latin typeface="Cambria" panose="02040503050406030204" pitchFamily="18" charset="0"/>
              </a:rPr>
              <a:t>Animation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gestione del panorama è realizzata in un asynctask, sia perché il panorama ha un ciclo di vita differente dal resto del gioco, sia per non gravare sull’interfaccia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Dialogo client/server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93024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C</a:t>
            </a:r>
            <a:r>
              <a:rPr lang="it-IT" sz="2000" dirty="0" smtClean="0">
                <a:latin typeface="Cambria" panose="02040503050406030204" pitchFamily="18" charset="0"/>
              </a:rPr>
              <a:t>hiamate </a:t>
            </a:r>
            <a:r>
              <a:rPr lang="it-IT" sz="2000" b="1" dirty="0" smtClean="0">
                <a:latin typeface="Cambria" panose="02040503050406030204" pitchFamily="18" charset="0"/>
              </a:rPr>
              <a:t>POST</a:t>
            </a:r>
            <a:r>
              <a:rPr lang="it-IT" sz="2000" dirty="0" smtClean="0">
                <a:latin typeface="Cambria" panose="02040503050406030204" pitchFamily="18" charset="0"/>
              </a:rPr>
              <a:t> tra client e server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Sign Up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Inserimento dati utente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Invio dei dati da smartphone a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Controllo dati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Salvataggio nel database ed invio email di conferma della </a:t>
            </a:r>
            <a:r>
              <a:rPr lang="it-IT" sz="2000" dirty="0" smtClean="0">
                <a:latin typeface="Cambria" panose="02040503050406030204" pitchFamily="18" charset="0"/>
              </a:rPr>
              <a:t>registrazione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Report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Game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alvataggio su server dei dati di gioco e, in caso di Log In, invio email di riepilogo</a:t>
            </a:r>
          </a:p>
          <a:p>
            <a:pPr lvl="1"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			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DEMO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filmatoX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SOCIAL MEDIA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3" y="3145871"/>
            <a:ext cx="6703546" cy="319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971219" y="1348045"/>
            <a:ext cx="541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hlinkClick r:id="rId5"/>
              </a:rPr>
              <a:t>http://3d4amb.unibg.it/3dcar/cardboard%20site</a:t>
            </a:r>
            <a:r>
              <a:rPr lang="it-IT" sz="2000" dirty="0" smtClean="0">
                <a:hlinkClick r:id="rId5"/>
              </a:rPr>
              <a:t>/</a:t>
            </a:r>
            <a:r>
              <a:rPr lang="it-IT" sz="2000" dirty="0" smtClean="0"/>
              <a:t> </a:t>
            </a:r>
            <a:endParaRPr lang="it-IT" sz="2000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5" y="2537546"/>
            <a:ext cx="452113" cy="45211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" y="1909063"/>
            <a:ext cx="452113" cy="452113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251349"/>
            <a:ext cx="452113" cy="452113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971219" y="1956794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9"/>
              </a:rPr>
              <a:t>3D4Amb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971219" y="257893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10"/>
              </a:rPr>
              <a:t>3D4Amb </a:t>
            </a:r>
            <a:r>
              <a:rPr lang="it-IT" sz="2000" dirty="0" err="1">
                <a:hlinkClick r:id="rId10"/>
              </a:rPr>
              <a:t>Unibg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396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Possibilità di migliorare </a:t>
            </a:r>
            <a:r>
              <a:rPr lang="it-IT" sz="2000" b="1" dirty="0" smtClean="0">
                <a:latin typeface="Cambria" panose="02040503050406030204" pitchFamily="18" charset="0"/>
              </a:rPr>
              <a:t>divertendosi</a:t>
            </a:r>
            <a:r>
              <a:rPr lang="it-IT" sz="2000" dirty="0" smtClean="0">
                <a:latin typeface="Cambria" panose="02040503050406030204" pitchFamily="18" charset="0"/>
              </a:rPr>
              <a:t>, senza bisogno di una spesa eccessiva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Penalizzazione </a:t>
            </a:r>
            <a:r>
              <a:rPr lang="it-IT" sz="2000" b="1" dirty="0" smtClean="0">
                <a:latin typeface="Cambria" panose="02040503050406030204" pitchFamily="18" charset="0"/>
              </a:rPr>
              <a:t>proporzionata</a:t>
            </a:r>
            <a:r>
              <a:rPr lang="it-IT" sz="2000" dirty="0" smtClean="0">
                <a:latin typeface="Cambria" panose="02040503050406030204" pitchFamily="18" charset="0"/>
              </a:rPr>
              <a:t> alle abilità del giocatore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terapia proposta da 3D4Amb punta ad </a:t>
            </a:r>
            <a:r>
              <a:rPr lang="it-IT" sz="2000" b="1" dirty="0" smtClean="0">
                <a:latin typeface="Cambria" panose="02040503050406030204" pitchFamily="18" charset="0"/>
              </a:rPr>
              <a:t>eliminare i rischi </a:t>
            </a:r>
            <a:r>
              <a:rPr lang="it-IT" sz="2000" dirty="0" smtClean="0">
                <a:latin typeface="Cambria" panose="02040503050406030204" pitchFamily="18" charset="0"/>
              </a:rPr>
              <a:t>della terapia occlusiva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Applicazione </a:t>
            </a:r>
            <a:r>
              <a:rPr lang="it-IT" sz="2000" b="1" dirty="0" smtClean="0">
                <a:latin typeface="Cambria" panose="02040503050406030204" pitchFamily="18" charset="0"/>
              </a:rPr>
              <a:t>certificata</a:t>
            </a:r>
            <a:r>
              <a:rPr lang="it-IT" sz="2000" dirty="0" smtClean="0">
                <a:latin typeface="Cambria" panose="02040503050406030204" pitchFamily="18" charset="0"/>
              </a:rPr>
              <a:t> su Google Play </a:t>
            </a:r>
            <a:r>
              <a:rPr lang="it-IT" sz="2000" dirty="0" err="1" smtClean="0">
                <a:latin typeface="Cambria" panose="02040503050406030204" pitchFamily="18" charset="0"/>
              </a:rPr>
              <a:t>Store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35" y="5351994"/>
            <a:ext cx="450595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Statistiche</a:t>
            </a:r>
            <a:r>
              <a:rPr lang="it-IT" sz="2000" dirty="0">
                <a:latin typeface="Cambria" panose="02040503050406030204" pitchFamily="18" charset="0"/>
              </a:rPr>
              <a:t>: ad oggi (8 Settembre 2015) i download dell'applicazione sono </a:t>
            </a:r>
            <a:r>
              <a:rPr lang="it-IT" sz="2000" dirty="0" smtClean="0">
                <a:latin typeface="Cambria" panose="02040503050406030204" pitchFamily="18" charset="0"/>
              </a:rPr>
              <a:t>prossimi alle </a:t>
            </a:r>
            <a:r>
              <a:rPr lang="it-IT" sz="2000" dirty="0">
                <a:latin typeface="Cambria" panose="02040503050406030204" pitchFamily="18" charset="0"/>
              </a:rPr>
              <a:t>2000 unità, per un totale di installazioni correnti su circa 500 dispositivi ed </a:t>
            </a:r>
            <a:r>
              <a:rPr lang="it-IT" sz="2000" dirty="0" smtClean="0">
                <a:latin typeface="Cambria" panose="02040503050406030204" pitchFamily="18" charset="0"/>
              </a:rPr>
              <a:t>un rate </a:t>
            </a:r>
            <a:r>
              <a:rPr lang="it-IT" sz="2000" dirty="0">
                <a:latin typeface="Cambria" panose="02040503050406030204" pitchFamily="18" charset="0"/>
              </a:rPr>
              <a:t>di gradimento di </a:t>
            </a:r>
            <a:r>
              <a:rPr lang="it-IT" sz="2000" dirty="0" smtClean="0">
                <a:latin typeface="Cambria" panose="02040503050406030204" pitchFamily="18" charset="0"/>
              </a:rPr>
              <a:t>3,8/5</a:t>
            </a:r>
            <a:endParaRPr lang="it-IT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Le certificazioni ed il numero di download, sono un indice di gradimento dell'applicazione da parte delle persone interessate</a:t>
            </a:r>
            <a:r>
              <a:rPr lang="it-IT" sz="20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Pubblicazione scientifica:</a:t>
            </a:r>
            <a:r>
              <a:rPr lang="it-IT" sz="2000" i="1" dirty="0">
                <a:latin typeface="Cambria" panose="02040503050406030204" pitchFamily="18" charset="0"/>
              </a:rPr>
              <a:t> A </a:t>
            </a:r>
            <a:r>
              <a:rPr lang="it-IT" sz="2000" i="1" dirty="0" err="1">
                <a:latin typeface="Cambria" panose="02040503050406030204" pitchFamily="18" charset="0"/>
              </a:rPr>
              <a:t>low-cost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virtual</a:t>
            </a:r>
            <a:r>
              <a:rPr lang="it-IT" sz="2000" i="1" dirty="0">
                <a:latin typeface="Cambria" panose="02040503050406030204" pitchFamily="18" charset="0"/>
              </a:rPr>
              <a:t> reality game for </a:t>
            </a:r>
            <a:r>
              <a:rPr lang="it-IT" sz="2000" i="1" dirty="0" err="1">
                <a:latin typeface="Cambria" panose="02040503050406030204" pitchFamily="18" charset="0"/>
              </a:rPr>
              <a:t>amblyopia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rehabilitation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dirty="0">
                <a:latin typeface="Cambria" panose="02040503050406030204" pitchFamily="18" charset="0"/>
              </a:rPr>
              <a:t>sottoposta alla valutazione della commissione della conferenza REHAB 2015               </a:t>
            </a:r>
            <a:r>
              <a:rPr lang="it-IT" sz="2000" b="1" dirty="0">
                <a:latin typeface="Cambria" panose="02040503050406030204" pitchFamily="18" charset="0"/>
              </a:rPr>
              <a:t>accettata</a:t>
            </a: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3411021" y="5685203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4434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(3)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Classifica </a:t>
            </a:r>
            <a:r>
              <a:rPr lang="it-IT" sz="2000" b="1" dirty="0">
                <a:latin typeface="Cambria" panose="02040503050406030204" pitchFamily="18" charset="0"/>
              </a:rPr>
              <a:t>globale</a:t>
            </a:r>
            <a:r>
              <a:rPr lang="it-IT" sz="2000" dirty="0">
                <a:latin typeface="Cambria" panose="02040503050406030204" pitchFamily="18" charset="0"/>
              </a:rPr>
              <a:t> pubblica per coinvolgere maggiormente gli utenti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utilizzare </a:t>
            </a:r>
            <a:r>
              <a:rPr lang="it-IT" sz="2000" b="1" dirty="0">
                <a:latin typeface="Cambria" panose="02040503050406030204" pitchFamily="18" charset="0"/>
              </a:rPr>
              <a:t>nuovi veicoli  </a:t>
            </a:r>
            <a:r>
              <a:rPr lang="it-IT" sz="2000" dirty="0">
                <a:latin typeface="Cambria" panose="02040503050406030204" pitchFamily="18" charset="0"/>
              </a:rPr>
              <a:t>quando viene raggiunto un determinato punteggio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giocare in ambientazioni diverse che richiedono </a:t>
            </a:r>
            <a:r>
              <a:rPr lang="it-IT" sz="2000" b="1" dirty="0">
                <a:latin typeface="Cambria" panose="02040503050406030204" pitchFamily="18" charset="0"/>
              </a:rPr>
              <a:t>maggior concentrazione</a:t>
            </a:r>
            <a:r>
              <a:rPr lang="it-IT" sz="2000" dirty="0">
                <a:latin typeface="Cambria" panose="02040503050406030204" pitchFamily="18" charset="0"/>
              </a:rPr>
              <a:t> da parte dell’utente</a:t>
            </a:r>
          </a:p>
        </p:txBody>
      </p:sp>
    </p:spTree>
    <p:extLst>
      <p:ext uri="{BB962C8B-B14F-4D97-AF65-F5344CB8AC3E}">
        <p14:creationId xmlns:p14="http://schemas.microsoft.com/office/powerpoint/2010/main" val="27913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45654" y="193533"/>
            <a:ext cx="70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INTRODUZIONE – Il progetto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Sviluppare un sistema per la </a:t>
            </a:r>
            <a:r>
              <a:rPr lang="it-IT" sz="2000" b="1" dirty="0">
                <a:latin typeface="Cambria" panose="02040503050406030204" pitchFamily="18" charset="0"/>
              </a:rPr>
              <a:t>diagnosi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ed </a:t>
            </a:r>
            <a:r>
              <a:rPr lang="it-IT" sz="2000" dirty="0">
                <a:latin typeface="Cambria" panose="02040503050406030204" pitchFamily="18" charset="0"/>
              </a:rPr>
              <a:t>il </a:t>
            </a:r>
            <a:r>
              <a:rPr lang="it-IT" sz="2000" b="1" dirty="0">
                <a:latin typeface="Cambria" panose="02040503050406030204" pitchFamily="18" charset="0"/>
              </a:rPr>
              <a:t>trattamento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dell’ ambliopia</a:t>
            </a:r>
            <a:r>
              <a:rPr lang="it-IT" sz="2000" dirty="0">
                <a:latin typeface="Cambria" panose="02040503050406030204" pitchFamily="18" charset="0"/>
              </a:rPr>
              <a:t>, </a:t>
            </a:r>
            <a:r>
              <a:rPr lang="it-IT" sz="2000" dirty="0" smtClean="0">
                <a:latin typeface="Cambria" panose="02040503050406030204" pitchFamily="18" charset="0"/>
              </a:rPr>
              <a:t>basato </a:t>
            </a:r>
            <a:r>
              <a:rPr lang="it-IT" sz="2000" dirty="0">
                <a:latin typeface="Cambria" panose="02040503050406030204" pitchFamily="18" charset="0"/>
              </a:rPr>
              <a:t>sulla visione binoculare in modo accessibile: 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poco costoso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Cambria" panose="02040503050406030204" pitchFamily="18" charset="0"/>
              </a:rPr>
              <a:t>user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err="1">
                <a:latin typeface="Cambria" panose="02040503050406030204" pitchFamily="18" charset="0"/>
              </a:rPr>
              <a:t>friendly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adatto per uso </a:t>
            </a:r>
            <a:r>
              <a:rPr lang="it-IT" sz="2000" dirty="0" smtClean="0">
                <a:latin typeface="Cambria" panose="02040503050406030204" pitchFamily="18" charset="0"/>
              </a:rPr>
              <a:t>domestico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Car Racing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               applicazione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per il trattamento     </a:t>
            </a:r>
          </a:p>
          <a:p>
            <a:pPr algn="just"/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                                                         </a:t>
            </a:r>
            <a:r>
              <a:rPr lang="it-IT" sz="2000" dirty="0" smtClean="0">
                <a:latin typeface="Cambria" panose="02040503050406030204" pitchFamily="18" charset="0"/>
              </a:rPr>
              <a:t>dell’ambliopia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Le informazioni sul progetto sono reperibili sul sito: </a:t>
            </a:r>
            <a:r>
              <a:rPr lang="it-IT" sz="2000" dirty="0" smtClean="0">
                <a:latin typeface="Cambria" panose="02040503050406030204" pitchFamily="18" charset="0"/>
                <a:hlinkClick r:id="rId4" action="ppaction://hlinkfile"/>
              </a:rPr>
              <a:t>3d4amb.unibg.it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4" y="312461"/>
            <a:ext cx="2150387" cy="48123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3143250" y="4190852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4275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70" y="4697452"/>
            <a:ext cx="6022483" cy="158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(4)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Sviluppo di una </a:t>
            </a:r>
            <a:r>
              <a:rPr lang="it-IT" sz="2000" b="1" dirty="0">
                <a:latin typeface="Cambria" panose="02040503050406030204" pitchFamily="18" charset="0"/>
              </a:rPr>
              <a:t>famiglia</a:t>
            </a:r>
            <a:r>
              <a:rPr lang="it-IT" sz="2000" dirty="0">
                <a:latin typeface="Cambria" panose="02040503050406030204" pitchFamily="18" charset="0"/>
              </a:rPr>
              <a:t> di videogiochi mobile per il trattamento dell'ambliopia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Collaborazione attiva con i centri di </a:t>
            </a:r>
            <a:r>
              <a:rPr lang="it-IT" sz="2000" b="1" dirty="0" err="1">
                <a:latin typeface="Cambria" panose="02040503050406030204" pitchFamily="18" charset="0"/>
              </a:rPr>
              <a:t>ipovisione</a:t>
            </a:r>
            <a:endParaRPr lang="it-IT" sz="2000" b="1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Attuare i </a:t>
            </a:r>
            <a:r>
              <a:rPr lang="it-IT" sz="2000" b="1" dirty="0">
                <a:latin typeface="Cambria" panose="02040503050406030204" pitchFamily="18" charset="0"/>
              </a:rPr>
              <a:t>feedback</a:t>
            </a:r>
            <a:r>
              <a:rPr lang="it-IT" sz="2000" dirty="0">
                <a:latin typeface="Cambria" panose="02040503050406030204" pitchFamily="18" charset="0"/>
              </a:rPr>
              <a:t> provenienti dalla conferenza REHAB 2015, dove verrà presentata l’applicazione (1-2 Ottobre 2015)</a:t>
            </a:r>
          </a:p>
        </p:txBody>
      </p:sp>
    </p:spTree>
    <p:extLst>
      <p:ext uri="{BB962C8B-B14F-4D97-AF65-F5344CB8AC3E}">
        <p14:creationId xmlns:p14="http://schemas.microsoft.com/office/powerpoint/2010/main" val="12455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6044657"/>
            <a:ext cx="416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Relatore:  Prof. Angelo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Correlatore:  Dott.ssa Silvia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304643" y="4537584"/>
            <a:ext cx="3623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u="sng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868132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22" y="40128"/>
            <a:ext cx="1019224" cy="101922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INTRODUZIONE – Obiettivo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2013, Laurea di primo livello: Applicazione desktop (Space </a:t>
            </a:r>
            <a:r>
              <a:rPr lang="it-IT" sz="2000" dirty="0" err="1">
                <a:latin typeface="Cambria" panose="02040503050406030204" pitchFamily="18" charset="0"/>
              </a:rPr>
              <a:t>Invaders</a:t>
            </a:r>
            <a:r>
              <a:rPr lang="it-IT" sz="2000" dirty="0">
                <a:latin typeface="Cambria" panose="02040503050406030204" pitchFamily="18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Scheda </a:t>
            </a:r>
            <a:r>
              <a:rPr lang="it-IT" sz="2000" dirty="0" smtClean="0">
                <a:latin typeface="Cambria" panose="02040503050406030204" pitchFamily="18" charset="0"/>
              </a:rPr>
              <a:t>grafica NVIDIA </a:t>
            </a:r>
            <a:r>
              <a:rPr lang="it-IT" sz="2000" dirty="0">
                <a:latin typeface="Cambria" panose="02040503050406030204" pitchFamily="18" charset="0"/>
              </a:rPr>
              <a:t>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Monitor ed occhiali 3D 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O</a:t>
            </a:r>
            <a:r>
              <a:rPr lang="it-IT" sz="2000" dirty="0" smtClean="0">
                <a:latin typeface="Cambria" panose="02040503050406030204" pitchFamily="18" charset="0"/>
              </a:rPr>
              <a:t>ggi </a:t>
            </a:r>
            <a:r>
              <a:rPr lang="it-IT" sz="2000" dirty="0">
                <a:latin typeface="Cambria" panose="02040503050406030204" pitchFamily="18" charset="0"/>
              </a:rPr>
              <a:t>con Car Racing Cardboard, è </a:t>
            </a:r>
            <a:r>
              <a:rPr lang="it-IT" sz="2000" dirty="0" smtClean="0">
                <a:latin typeface="Cambria" panose="02040503050406030204" pitchFamily="18" charset="0"/>
              </a:rPr>
              <a:t>sufficiente </a:t>
            </a:r>
            <a:r>
              <a:rPr lang="it-IT" sz="2000" dirty="0">
                <a:latin typeface="Cambria" panose="02040503050406030204" pitchFamily="18" charset="0"/>
              </a:rPr>
              <a:t>acquistare un visore 3D come Google Cardboard (reperibile a circa 10$ online</a:t>
            </a:r>
            <a:r>
              <a:rPr lang="it-IT" sz="2000" dirty="0" smtClean="0">
                <a:latin typeface="Cambria" panose="02040503050406030204" pitchFamily="18" charset="0"/>
              </a:rPr>
              <a:t>), utilizzare </a:t>
            </a:r>
            <a:r>
              <a:rPr lang="it-IT" sz="2000" dirty="0">
                <a:latin typeface="Cambria" panose="02040503050406030204" pitchFamily="18" charset="0"/>
              </a:rPr>
              <a:t>uno smartphone e l'applicazione proposta da </a:t>
            </a:r>
            <a:r>
              <a:rPr lang="it-IT" sz="2000" dirty="0" smtClean="0">
                <a:latin typeface="Cambria" panose="02040503050406030204" pitchFamily="18" charset="0"/>
              </a:rPr>
              <a:t>3D4Amb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atin typeface="Cambria" panose="02040503050406030204" pitchFamily="18" charset="0"/>
              </a:rPr>
              <a:t>VANTAGGIO</a:t>
            </a:r>
            <a:r>
              <a:rPr lang="it-IT" sz="2000" dirty="0">
                <a:latin typeface="Cambria" panose="02040503050406030204" pitchFamily="18" charset="0"/>
              </a:rPr>
              <a:t>: bacino d'utenza molto più </a:t>
            </a:r>
            <a:r>
              <a:rPr lang="it-IT" sz="2000" dirty="0" smtClean="0">
                <a:latin typeface="Cambria" panose="02040503050406030204" pitchFamily="18" charset="0"/>
              </a:rPr>
              <a:t>ampio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188191" y="3065318"/>
            <a:ext cx="8804978" cy="28575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6"/>
            <a:ext cx="9144000" cy="684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Condizione di </a:t>
            </a:r>
            <a:r>
              <a:rPr lang="it-IT" sz="2000" b="1" dirty="0">
                <a:latin typeface="Cambria" panose="02040503050406030204" pitchFamily="18" charset="0"/>
              </a:rPr>
              <a:t>ridotta acuità </a:t>
            </a:r>
            <a:r>
              <a:rPr lang="it-IT" sz="2000" b="1" dirty="0" smtClean="0">
                <a:latin typeface="Cambria" panose="02040503050406030204" pitchFamily="18" charset="0"/>
              </a:rPr>
              <a:t>visiva</a:t>
            </a:r>
            <a:r>
              <a:rPr lang="it-IT" sz="2000" dirty="0" smtClean="0">
                <a:latin typeface="Cambria" panose="02040503050406030204" pitchFamily="18" charset="0"/>
              </a:rPr>
              <a:t>, si manifesta indipendentemente </a:t>
            </a:r>
            <a:r>
              <a:rPr lang="it-IT" sz="2000" dirty="0">
                <a:latin typeface="Cambria" panose="02040503050406030204" pitchFamily="18" charset="0"/>
              </a:rPr>
              <a:t>da causa </a:t>
            </a:r>
            <a:r>
              <a:rPr lang="it-IT" sz="2000" dirty="0" smtClean="0">
                <a:latin typeface="Cambria" panose="02040503050406030204" pitchFamily="18" charset="0"/>
              </a:rPr>
              <a:t>organica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Dovuta ad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inadeguata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visiva </a:t>
            </a:r>
            <a:r>
              <a:rPr lang="it-IT" sz="2000" dirty="0">
                <a:latin typeface="Cambria" panose="02040503050406030204" pitchFamily="18" charset="0"/>
              </a:rPr>
              <a:t>durante il periodo plastico del sistema </a:t>
            </a:r>
            <a:r>
              <a:rPr lang="it-IT" sz="2000" dirty="0" smtClean="0">
                <a:latin typeface="Cambria" panose="02040503050406030204" pitchFamily="18" charset="0"/>
              </a:rPr>
              <a:t>visivo (periodo fino a 7 anni)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e </a:t>
            </a:r>
            <a:r>
              <a:rPr lang="it-IT" sz="2000" dirty="0">
                <a:latin typeface="Cambria" panose="02040503050406030204" pitchFamily="18" charset="0"/>
              </a:rPr>
              <a:t>immagini </a:t>
            </a:r>
            <a:r>
              <a:rPr lang="it-IT" sz="2000" dirty="0" smtClean="0">
                <a:latin typeface="Cambria" panose="02040503050406030204" pitchFamily="18" charset="0"/>
              </a:rPr>
              <a:t>provenienti dagli </a:t>
            </a:r>
            <a:r>
              <a:rPr lang="it-IT" sz="2000" dirty="0">
                <a:latin typeface="Cambria" panose="02040503050406030204" pitchFamily="18" charset="0"/>
              </a:rPr>
              <a:t>occhi </a:t>
            </a:r>
            <a:r>
              <a:rPr lang="it-IT" sz="2000" b="1" dirty="0">
                <a:latin typeface="Cambria" panose="02040503050406030204" pitchFamily="18" charset="0"/>
              </a:rPr>
              <a:t>non</a:t>
            </a:r>
            <a:r>
              <a:rPr lang="it-IT" sz="2000" dirty="0">
                <a:latin typeface="Cambria" panose="02040503050406030204" pitchFamily="18" charset="0"/>
              </a:rPr>
              <a:t> vengono correttamente </a:t>
            </a:r>
            <a:r>
              <a:rPr lang="it-IT" sz="2000" b="1" dirty="0">
                <a:latin typeface="Cambria" panose="02040503050406030204" pitchFamily="18" charset="0"/>
              </a:rPr>
              <a:t>rielaborate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all'interno del cervello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</a:t>
            </a:r>
            <a:r>
              <a:rPr lang="it-IT" sz="2000" dirty="0" smtClean="0">
                <a:latin typeface="Cambria" panose="02040503050406030204" pitchFamily="18" charset="0"/>
              </a:rPr>
              <a:t>resente </a:t>
            </a:r>
            <a:r>
              <a:rPr lang="it-IT" sz="2000" dirty="0">
                <a:latin typeface="Cambria" panose="02040503050406030204" pitchFamily="18" charset="0"/>
              </a:rPr>
              <a:t>nel </a:t>
            </a:r>
            <a:r>
              <a:rPr lang="it-IT" sz="2000" b="1" dirty="0">
                <a:latin typeface="Cambria" panose="02040503050406030204" pitchFamily="18" charset="0"/>
              </a:rPr>
              <a:t>2-4%</a:t>
            </a:r>
            <a:r>
              <a:rPr lang="it-IT" sz="2000" dirty="0">
                <a:latin typeface="Cambria" panose="02040503050406030204" pitchFamily="18" charset="0"/>
              </a:rPr>
              <a:t> della </a:t>
            </a:r>
            <a:r>
              <a:rPr lang="it-IT" sz="2000" dirty="0" smtClean="0">
                <a:latin typeface="Cambria" panose="02040503050406030204" pitchFamily="18" charset="0"/>
              </a:rPr>
              <a:t>popolazione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Può colpire i bambini dalla nascita </a:t>
            </a:r>
            <a:r>
              <a:rPr lang="it-IT" sz="2000" dirty="0" smtClean="0">
                <a:latin typeface="Cambria" panose="02040503050406030204" pitchFamily="18" charset="0"/>
              </a:rPr>
              <a:t>ai </a:t>
            </a:r>
            <a:r>
              <a:rPr lang="it-IT" sz="2000" b="1" dirty="0">
                <a:latin typeface="Cambria" panose="02040503050406030204" pitchFamily="18" charset="0"/>
              </a:rPr>
              <a:t>7 </a:t>
            </a:r>
            <a:r>
              <a:rPr lang="it-IT" sz="2000" b="1" dirty="0" smtClean="0">
                <a:latin typeface="Cambria" panose="02040503050406030204" pitchFamily="18" charset="0"/>
              </a:rPr>
              <a:t>anni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Durante </a:t>
            </a:r>
            <a:r>
              <a:rPr lang="it-IT" sz="2000" dirty="0">
                <a:latin typeface="Cambria" panose="02040503050406030204" pitchFamily="18" charset="0"/>
              </a:rPr>
              <a:t>questo periodo </a:t>
            </a:r>
            <a:r>
              <a:rPr lang="it-IT" sz="2000" dirty="0" smtClean="0">
                <a:latin typeface="Cambria" panose="02040503050406030204" pitchFamily="18" charset="0"/>
              </a:rPr>
              <a:t>l'ambliopia </a:t>
            </a:r>
            <a:r>
              <a:rPr lang="it-IT" sz="2000" dirty="0">
                <a:latin typeface="Cambria" panose="02040503050406030204" pitchFamily="18" charset="0"/>
              </a:rPr>
              <a:t>può essere trattata </a:t>
            </a:r>
            <a:r>
              <a:rPr lang="it-IT" sz="2000" dirty="0" smtClean="0">
                <a:latin typeface="Cambria" panose="02040503050406030204" pitchFamily="18" charset="0"/>
              </a:rPr>
              <a:t>e prevenuta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uperata </a:t>
            </a:r>
            <a:r>
              <a:rPr lang="it-IT" sz="2000" dirty="0">
                <a:latin typeface="Cambria" panose="02040503050406030204" pitchFamily="18" charset="0"/>
              </a:rPr>
              <a:t>questa fase l'istaurazione della malattia </a:t>
            </a:r>
            <a:r>
              <a:rPr lang="it-IT" sz="2000" dirty="0" smtClean="0">
                <a:latin typeface="Cambria" panose="02040503050406030204" pitchFamily="18" charset="0"/>
              </a:rPr>
              <a:t>diventa impossibile, ma nel caso fosse presente, essa risulta </a:t>
            </a:r>
            <a:r>
              <a:rPr lang="it-IT" sz="2000" b="1" dirty="0" smtClean="0">
                <a:latin typeface="Cambria" panose="02040503050406030204" pitchFamily="18" charset="0"/>
              </a:rPr>
              <a:t>irreversibile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ATTENZIONE: </a:t>
            </a:r>
            <a:r>
              <a:rPr lang="it-IT" sz="2000" dirty="0" smtClean="0">
                <a:latin typeface="Cambria" panose="02040503050406030204" pitchFamily="18" charset="0"/>
              </a:rPr>
              <a:t>ambliopia </a:t>
            </a:r>
            <a:r>
              <a:rPr lang="it-IT" sz="2000" b="1" dirty="0" smtClean="0">
                <a:latin typeface="Cambria" panose="02040503050406030204" pitchFamily="18" charset="0"/>
              </a:rPr>
              <a:t>organica ≠ </a:t>
            </a:r>
            <a:r>
              <a:rPr lang="it-IT" sz="2000" dirty="0" smtClean="0">
                <a:latin typeface="Cambria" panose="02040503050406030204" pitchFamily="18" charset="0"/>
              </a:rPr>
              <a:t>ambliopia</a:t>
            </a:r>
            <a:r>
              <a:rPr lang="it-IT" sz="2000" b="1" dirty="0" smtClean="0">
                <a:latin typeface="Cambria" panose="02040503050406030204" pitchFamily="18" charset="0"/>
              </a:rPr>
              <a:t> funzionale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L'ambliopia </a:t>
            </a:r>
            <a:r>
              <a:rPr lang="it-IT" sz="2000" b="1" dirty="0">
                <a:latin typeface="Cambria" panose="02040503050406030204" pitchFamily="18" charset="0"/>
              </a:rPr>
              <a:t>funzionale</a:t>
            </a:r>
            <a:r>
              <a:rPr lang="it-IT" sz="2000" dirty="0">
                <a:latin typeface="Cambria" panose="02040503050406030204" pitchFamily="18" charset="0"/>
              </a:rPr>
              <a:t> è reversibile se trattata </a:t>
            </a:r>
            <a:r>
              <a:rPr lang="it-IT" sz="2000" dirty="0" smtClean="0">
                <a:latin typeface="Cambria" panose="02040503050406030204" pitchFamily="18" charset="0"/>
              </a:rPr>
              <a:t>tramite </a:t>
            </a:r>
            <a:r>
              <a:rPr lang="it-IT" sz="2000" dirty="0">
                <a:latin typeface="Cambria" panose="02040503050406030204" pitchFamily="18" charset="0"/>
              </a:rPr>
              <a:t>stimolazione </a:t>
            </a:r>
            <a:r>
              <a:rPr lang="it-IT" sz="2000" dirty="0" smtClean="0">
                <a:latin typeface="Cambria" panose="02040503050406030204" pitchFamily="18" charset="0"/>
              </a:rPr>
              <a:t>visiva. </a:t>
            </a:r>
          </a:p>
          <a:p>
            <a:pPr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     Il videogame </a:t>
            </a:r>
            <a:r>
              <a:rPr lang="it-IT" sz="2000" dirty="0" smtClean="0">
                <a:latin typeface="Cambria" panose="02040503050406030204" pitchFamily="18" charset="0"/>
              </a:rPr>
              <a:t>non ha effetto </a:t>
            </a:r>
            <a:r>
              <a:rPr lang="it-IT" sz="2000" dirty="0" smtClean="0">
                <a:latin typeface="Cambria" panose="02040503050406030204" pitchFamily="18" charset="0"/>
              </a:rPr>
              <a:t>solo sull'ambliopia </a:t>
            </a:r>
            <a:r>
              <a:rPr lang="it-IT" sz="2000" dirty="0" smtClean="0">
                <a:latin typeface="Cambria" panose="02040503050406030204" pitchFamily="18" charset="0"/>
              </a:rPr>
              <a:t>organica</a:t>
            </a: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TRATTAMENTI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Il trattamento </a:t>
            </a:r>
            <a:r>
              <a:rPr lang="it-IT" sz="2000" b="1" dirty="0">
                <a:latin typeface="Cambria" panose="02040503050406030204" pitchFamily="18" charset="0"/>
              </a:rPr>
              <a:t>precoce</a:t>
            </a:r>
            <a:r>
              <a:rPr lang="it-IT" sz="2000" dirty="0">
                <a:latin typeface="Cambria" panose="02040503050406030204" pitchFamily="18" charset="0"/>
              </a:rPr>
              <a:t> dell'ambliopia è fondamentale per ottenere buoni </a:t>
            </a:r>
            <a:r>
              <a:rPr lang="it-IT" sz="2000" dirty="0" smtClean="0">
                <a:latin typeface="Cambria" panose="02040503050406030204" pitchFamily="18" charset="0"/>
              </a:rPr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Esistono vari metodi di correzione oculare: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Occlusione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</a:t>
            </a:r>
            <a:r>
              <a:rPr lang="it-IT" sz="2000" dirty="0" smtClean="0">
                <a:latin typeface="Cambria" panose="02040503050406030204" pitchFamily="18" charset="0"/>
              </a:rPr>
              <a:t>ottica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</a:t>
            </a:r>
            <a:r>
              <a:rPr lang="it-IT" sz="2000" dirty="0" smtClean="0">
                <a:latin typeface="Cambria" panose="02040503050406030204" pitchFamily="18" charset="0"/>
              </a:rPr>
              <a:t>farmacologica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err="1" smtClean="0">
                <a:latin typeface="Cambria" panose="02040503050406030204" pitchFamily="18" charset="0"/>
              </a:rPr>
              <a:t>Settorizzazione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12" y="3625887"/>
            <a:ext cx="4105275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L’ IDEA  DI  3D4Amb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02" y="1106161"/>
            <a:ext cx="4210820" cy="5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32" y="4420501"/>
            <a:ext cx="3035079" cy="26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L’ IDEA  DI 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3D4Amb – Google </a:t>
            </a:r>
            <a:r>
              <a:rPr lang="it-IT" sz="3300" dirty="0" err="1" smtClean="0">
                <a:solidFill>
                  <a:srgbClr val="044F92"/>
                </a:solidFill>
                <a:latin typeface="Cambria" panose="02040503050406030204" pitchFamily="18" charset="0"/>
              </a:rPr>
              <a:t>Cardboard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>
                <a:latin typeface="Cambria" panose="02040503050406030204" pitchFamily="18" charset="0"/>
              </a:rPr>
              <a:t>cardboard è una piattaforma per la realtà virtuale sviluppata da </a:t>
            </a:r>
            <a:r>
              <a:rPr lang="it-IT" sz="2000" dirty="0" smtClean="0">
                <a:latin typeface="Cambria" panose="02040503050406030204" pitchFamily="18" charset="0"/>
              </a:rPr>
              <a:t>Google, formata </a:t>
            </a:r>
            <a:r>
              <a:rPr lang="it-IT" sz="2000" dirty="0">
                <a:latin typeface="Cambria" panose="02040503050406030204" pitchFamily="18" charset="0"/>
              </a:rPr>
              <a:t>da un cartone ripiegabile e due </a:t>
            </a:r>
            <a:r>
              <a:rPr lang="it-IT" sz="2000" dirty="0" smtClean="0">
                <a:latin typeface="Cambria" panose="02040503050406030204" pitchFamily="18" charset="0"/>
              </a:rPr>
              <a:t>lenti. </a:t>
            </a: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'utente </a:t>
            </a:r>
            <a:r>
              <a:rPr lang="it-IT" sz="2000" dirty="0">
                <a:latin typeface="Cambria" panose="02040503050406030204" pitchFamily="18" charset="0"/>
              </a:rPr>
              <a:t>deve semplicemente </a:t>
            </a:r>
            <a:r>
              <a:rPr lang="it-IT" sz="2000" dirty="0" smtClean="0">
                <a:latin typeface="Cambria" panose="02040503050406030204" pitchFamily="18" charset="0"/>
              </a:rPr>
              <a:t>inserire lo smartphone </a:t>
            </a:r>
            <a:r>
              <a:rPr lang="it-IT" sz="2000" dirty="0" smtClean="0">
                <a:latin typeface="Cambria" panose="02040503050406030204" pitchFamily="18" charset="0"/>
                <a:sym typeface="Wingdings" panose="05000000000000000000" pitchFamily="2" charset="2"/>
              </a:rPr>
              <a:t>               </a:t>
            </a:r>
            <a:r>
              <a:rPr lang="it-IT" sz="2000" dirty="0" smtClean="0">
                <a:latin typeface="Cambria" panose="02040503050406030204" pitchFamily="18" charset="0"/>
              </a:rPr>
              <a:t>consente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visione stereoscopica</a:t>
            </a: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N</a:t>
            </a:r>
            <a:r>
              <a:rPr lang="it-IT" sz="2000" dirty="0" smtClean="0">
                <a:latin typeface="Cambria" panose="02040503050406030204" pitchFamily="18" charset="0"/>
              </a:rPr>
              <a:t>on </a:t>
            </a:r>
            <a:r>
              <a:rPr lang="it-IT" sz="2000" dirty="0">
                <a:latin typeface="Cambria" panose="02040503050406030204" pitchFamily="18" charset="0"/>
              </a:rPr>
              <a:t>consente </a:t>
            </a:r>
            <a:r>
              <a:rPr lang="it-IT" sz="2000" dirty="0" smtClean="0">
                <a:latin typeface="Cambria" panose="02040503050406030204" pitchFamily="18" charset="0"/>
              </a:rPr>
              <a:t>un'esperienza </a:t>
            </a:r>
            <a:r>
              <a:rPr lang="it-IT" sz="2000" dirty="0">
                <a:latin typeface="Cambria" panose="02040503050406030204" pitchFamily="18" charset="0"/>
              </a:rPr>
              <a:t>immersiva come Oculus rift, il </a:t>
            </a:r>
            <a:r>
              <a:rPr lang="it-IT" sz="2000" dirty="0" smtClean="0">
                <a:latin typeface="Cambria" panose="02040503050406030204" pitchFamily="18" charset="0"/>
              </a:rPr>
              <a:t>quale necessita </a:t>
            </a:r>
            <a:r>
              <a:rPr lang="it-IT" sz="2000" dirty="0">
                <a:latin typeface="Cambria" panose="02040503050406030204" pitchFamily="18" charset="0"/>
              </a:rPr>
              <a:t>però di un PC </a:t>
            </a:r>
            <a:r>
              <a:rPr lang="it-IT" sz="2000" dirty="0" smtClean="0">
                <a:latin typeface="Cambria" panose="02040503050406030204" pitchFamily="18" charset="0"/>
              </a:rPr>
              <a:t>collegato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VANTAGGIO</a:t>
            </a:r>
            <a:r>
              <a:rPr lang="it-IT" sz="2000" dirty="0" smtClean="0">
                <a:latin typeface="Cambria" panose="02040503050406030204" pitchFamily="18" charset="0"/>
              </a:rPr>
              <a:t>: economico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4926149" y="2454476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9026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principio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fruttare </a:t>
            </a:r>
            <a:r>
              <a:rPr lang="it-IT" sz="2000" dirty="0">
                <a:latin typeface="Cambria" panose="02040503050406030204" pitchFamily="18" charset="0"/>
              </a:rPr>
              <a:t>le </a:t>
            </a:r>
            <a:r>
              <a:rPr lang="it-IT" sz="2000" dirty="0" smtClean="0">
                <a:latin typeface="Cambria" panose="02040503050406030204" pitchFamily="18" charset="0"/>
              </a:rPr>
              <a:t>potenzialità di Google </a:t>
            </a:r>
            <a:r>
              <a:rPr lang="it-IT" sz="2000" dirty="0">
                <a:latin typeface="Cambria" panose="02040503050406030204" pitchFamily="18" charset="0"/>
              </a:rPr>
              <a:t>Cardboard per correggere il disturbo dovuto </a:t>
            </a:r>
            <a:r>
              <a:rPr lang="it-IT" sz="2000" dirty="0" smtClean="0">
                <a:latin typeface="Cambria" panose="02040503050406030204" pitchFamily="18" charset="0"/>
              </a:rPr>
              <a:t>all'ambliopia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L’occlusione non affronta la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diretta</a:t>
            </a:r>
            <a:r>
              <a:rPr lang="it-IT" sz="2000" dirty="0" smtClean="0">
                <a:latin typeface="Cambria" panose="02040503050406030204" pitchFamily="18" charset="0"/>
              </a:rPr>
              <a:t> dell’ occhio con il deficit </a:t>
            </a:r>
            <a:r>
              <a:rPr lang="it-IT" sz="2000" dirty="0" smtClean="0">
                <a:latin typeface="Cambria" panose="02040503050406030204" pitchFamily="18" charset="0"/>
              </a:rPr>
              <a:t>visivo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i </a:t>
            </a:r>
            <a:r>
              <a:rPr lang="it-IT" sz="2000" dirty="0" smtClean="0">
                <a:latin typeface="Cambria" panose="02040503050406030204" pitchFamily="18" charset="0"/>
              </a:rPr>
              <a:t>è </a:t>
            </a:r>
            <a:r>
              <a:rPr lang="it-IT" sz="2000" dirty="0">
                <a:latin typeface="Cambria" panose="02040503050406030204" pitchFamily="18" charset="0"/>
              </a:rPr>
              <a:t>pensato di realizzare un gioco interattivo che punti alla cura </a:t>
            </a:r>
            <a:r>
              <a:rPr lang="it-IT" sz="2000" dirty="0" smtClean="0">
                <a:latin typeface="Cambria" panose="02040503050406030204" pitchFamily="18" charset="0"/>
              </a:rPr>
              <a:t>dell'occhio ambliope </a:t>
            </a:r>
            <a:r>
              <a:rPr lang="it-IT" sz="2000" dirty="0">
                <a:latin typeface="Cambria" panose="02040503050406030204" pitchFamily="18" charset="0"/>
              </a:rPr>
              <a:t>in modo più </a:t>
            </a:r>
            <a:r>
              <a:rPr lang="it-IT" sz="2000" dirty="0" smtClean="0">
                <a:latin typeface="Cambria" panose="02040503050406030204" pitchFamily="18" charset="0"/>
              </a:rPr>
              <a:t>coinvolgente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+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+ intrattenimento </a:t>
            </a:r>
            <a:r>
              <a:rPr lang="it-IT" sz="2000" dirty="0">
                <a:latin typeface="Cambria" panose="02040503050406030204" pitchFamily="18" charset="0"/>
              </a:rPr>
              <a:t>volontario </a:t>
            </a:r>
            <a:r>
              <a:rPr lang="it-IT" sz="2000" dirty="0" smtClean="0">
                <a:latin typeface="Cambria" panose="02040503050406030204" pitchFamily="18" charset="0"/>
              </a:rPr>
              <a:t>dato </a:t>
            </a:r>
            <a:r>
              <a:rPr lang="it-IT" sz="2000" dirty="0">
                <a:latin typeface="Cambria" panose="02040503050406030204" pitchFamily="18" charset="0"/>
              </a:rPr>
              <a:t>dal </a:t>
            </a:r>
            <a:r>
              <a:rPr lang="it-IT" sz="2000" dirty="0" smtClean="0">
                <a:latin typeface="Cambria" panose="02040503050406030204" pitchFamily="18" charset="0"/>
              </a:rPr>
              <a:t>gioco =</a:t>
            </a:r>
          </a:p>
          <a:p>
            <a:pPr algn="ctr">
              <a:lnSpc>
                <a:spcPct val="150000"/>
              </a:lnSpc>
            </a:pPr>
            <a:r>
              <a:rPr lang="it-IT" sz="2000" b="1" dirty="0" smtClean="0">
                <a:latin typeface="Cambria" panose="02040503050406030204" pitchFamily="18" charset="0"/>
              </a:rPr>
              <a:t>metodo </a:t>
            </a:r>
            <a:r>
              <a:rPr lang="it-IT" sz="2000" b="1" dirty="0">
                <a:latin typeface="Cambria" panose="02040503050406030204" pitchFamily="18" charset="0"/>
              </a:rPr>
              <a:t>di </a:t>
            </a:r>
            <a:r>
              <a:rPr lang="it-IT" sz="2000" b="1" dirty="0" smtClean="0">
                <a:latin typeface="Cambria" panose="02040503050406030204" pitchFamily="18" charset="0"/>
              </a:rPr>
              <a:t>cura innovativo</a:t>
            </a:r>
            <a:endParaRPr lang="it-IT" sz="20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388</TotalTime>
  <Words>1504</Words>
  <Application>Microsoft Office PowerPoint</Application>
  <PresentationFormat>Presentazione su schermo (4:3)</PresentationFormat>
  <Paragraphs>242</Paragraphs>
  <Slides>21</Slides>
  <Notes>21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zambelli</dc:creator>
  <cp:lastModifiedBy>matteo zambelli</cp:lastModifiedBy>
  <cp:revision>34</cp:revision>
  <dcterms:created xsi:type="dcterms:W3CDTF">2015-09-06T08:07:49Z</dcterms:created>
  <dcterms:modified xsi:type="dcterms:W3CDTF">2015-09-23T16:25:24Z</dcterms:modified>
</cp:coreProperties>
</file>